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76" r:id="rId8"/>
    <p:sldId id="277" r:id="rId9"/>
    <p:sldId id="278" r:id="rId10"/>
    <p:sldId id="279" r:id="rId11"/>
    <p:sldId id="273" r:id="rId12"/>
    <p:sldId id="257" r:id="rId13"/>
    <p:sldId id="258" r:id="rId14"/>
    <p:sldId id="260" r:id="rId15"/>
    <p:sldId id="261" r:id="rId16"/>
    <p:sldId id="288" r:id="rId17"/>
    <p:sldId id="286" r:id="rId18"/>
    <p:sldId id="287" r:id="rId19"/>
    <p:sldId id="283" r:id="rId20"/>
    <p:sldId id="284" r:id="rId21"/>
    <p:sldId id="285" r:id="rId22"/>
    <p:sldId id="263" r:id="rId23"/>
    <p:sldId id="280" r:id="rId24"/>
    <p:sldId id="281" r:id="rId25"/>
    <p:sldId id="264" r:id="rId26"/>
    <p:sldId id="282" r:id="rId27"/>
    <p:sldId id="265" r:id="rId28"/>
    <p:sldId id="266" r:id="rId29"/>
    <p:sldId id="267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8202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3613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159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1682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772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4778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195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7480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7572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3815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813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49">
              <a:srgbClr val="D5E6F4"/>
            </a:gs>
            <a:gs pos="46916">
              <a:srgbClr val="CDE1F2"/>
            </a:gs>
            <a:gs pos="12404">
              <a:srgbClr val="ECF3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2508-8C83-424C-B74E-7D18A3ED24F0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AF7B-FCA7-47D8-8E9F-9214B21DBA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7763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2" y="29254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Utero-Vaginal Prolapse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391" y="5317130"/>
            <a:ext cx="6096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dirty="0" smtClean="0">
                <a:latin typeface="Arial" pitchFamily="34" charset="0"/>
                <a:cs typeface="Arial" pitchFamily="34" charset="0"/>
              </a:rPr>
              <a:t>        Dr.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Sanskruti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Tahakik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IN" dirty="0" smtClean="0">
                <a:latin typeface="Arial" pitchFamily="34" charset="0"/>
                <a:cs typeface="Arial" pitchFamily="34" charset="0"/>
              </a:rPr>
              <a:t>     Dept. Of Community Physiotherapy  </a:t>
            </a:r>
          </a:p>
          <a:p>
            <a:pPr algn="ctr"/>
            <a:r>
              <a:rPr lang="en-IN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Mgm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Institute Of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Physiotherapy</a:t>
            </a:r>
          </a:p>
          <a:p>
            <a:pPr algn="ctr"/>
            <a:r>
              <a:rPr lang="en-IN" dirty="0" smtClean="0">
                <a:latin typeface="Arial" pitchFamily="34" charset="0"/>
                <a:cs typeface="Arial" pitchFamily="34" charset="0"/>
              </a:rPr>
              <a:t>Chh. Sambhajinagar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00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28" y="1020418"/>
            <a:ext cx="8699638" cy="4757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080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4840532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First degree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The cervix remains within the vagina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833" r="43333" b="50000"/>
          <a:stretch>
            <a:fillRect/>
          </a:stretch>
        </p:blipFill>
        <p:spPr bwMode="auto">
          <a:xfrm>
            <a:off x="3810279" y="2096086"/>
            <a:ext cx="4571441" cy="362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261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295422"/>
            <a:ext cx="10720754" cy="63585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Second degree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Descent of the cervix to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introitus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may protrude further on straining, with the possibility of damage, infection and ulceration.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5000" t="3333" b="50000"/>
          <a:stretch>
            <a:fillRect/>
          </a:stretch>
        </p:blipFill>
        <p:spPr bwMode="auto">
          <a:xfrm>
            <a:off x="2940148" y="1828799"/>
            <a:ext cx="5641143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307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478302"/>
            <a:ext cx="10819228" cy="56986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Third degree or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procidentia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The entire uterus descends outside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introitus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body, causing total inversion of the vagina. 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5833" t="48889" r="10000"/>
          <a:stretch>
            <a:fillRect/>
          </a:stretch>
        </p:blipFill>
        <p:spPr bwMode="auto">
          <a:xfrm>
            <a:off x="3416104" y="2171736"/>
            <a:ext cx="5277729" cy="377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87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Attributable to Uterine Prolapse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1463040"/>
            <a:ext cx="10706686" cy="4853354"/>
          </a:xfrm>
        </p:spPr>
        <p:txBody>
          <a:bodyPr>
            <a:normAutofit/>
          </a:bodyPr>
          <a:lstStyle/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Sensation of a bulge or protrusion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Seeing or feeling a bulge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Feeling of Pressure or heaviness in the vagina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Pain in vagina or perineum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back pain, which is eased with lying down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Abdominal pressure or pain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Blood stained &amp; purulent discharge </a:t>
            </a:r>
          </a:p>
        </p:txBody>
      </p:sp>
    </p:spTree>
    <p:extLst>
      <p:ext uri="{BB962C8B-B14F-4D97-AF65-F5344CB8AC3E}">
        <p14:creationId xmlns="" xmlns:p14="http://schemas.microsoft.com/office/powerpoint/2010/main" val="112189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Urinary Symptoms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Incontinence, frequency, or urgency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Weak or prolonged urinary stream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 of incomplete emptying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Manual reduction to start or complete emptying 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of position needed to start or complete voiding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3989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5" y="940904"/>
            <a:ext cx="10651435" cy="52360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Pelvic organ prolapse is diagnosed primarily by history and physical examination, Both the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POP-Q and the Baden-Walker systems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are used for the quantification of pelvic organ prolapse.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00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48" t="41743" r="9843" b="22459"/>
          <a:stretch/>
        </p:blipFill>
        <p:spPr>
          <a:xfrm>
            <a:off x="1104036" y="1550504"/>
            <a:ext cx="9338676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547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66" t="17955" r="14290" b="9065"/>
          <a:stretch/>
        </p:blipFill>
        <p:spPr>
          <a:xfrm>
            <a:off x="781878" y="371061"/>
            <a:ext cx="10739562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4383" y="1431235"/>
            <a:ext cx="354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Baden-Walker systems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52163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Conservative modalities begin with exercises to strengthen the pelvic floor musculature (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Kegel exercises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Mechanical support devices (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pessaries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 may be used to manage prolapse and the associated symptoms, or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The defect may be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repaired surgically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2743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Risk factors.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Types of Prolapse.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Symptoms.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23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43" y="980661"/>
            <a:ext cx="10783957" cy="51963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Pelvic floor physical therapy with biofeedback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is often used in conjunction to ensure that the patient is performing these exercises appropriately.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Although these may play a protective role in the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Prevention of prolapse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, the available literature does not support the notion that these measures reverse or treat existing symptomatic prolapse. </a:t>
            </a:r>
          </a:p>
        </p:txBody>
      </p:sp>
    </p:spTree>
    <p:extLst>
      <p:ext uri="{BB962C8B-B14F-4D97-AF65-F5344CB8AC3E}">
        <p14:creationId xmlns="" xmlns:p14="http://schemas.microsoft.com/office/powerpoint/2010/main" val="1680235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0" y="675862"/>
            <a:ext cx="10730948" cy="54480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The mainstay of conservative management is the use of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vaginal pessaries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Pessaries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act as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mechanical support devices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to replace the lost structural integrity of the pelvis and to diffuse the forces of descent over a wider area.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Pessaries are indicated for any patient that desires nonsurgical management and those in whom surgery is contraindicated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9919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essa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57" t="27053" r="11484" b="5121"/>
          <a:stretch/>
        </p:blipFill>
        <p:spPr>
          <a:xfrm>
            <a:off x="2716696" y="339243"/>
            <a:ext cx="4452731" cy="6518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426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287" y="3424453"/>
            <a:ext cx="471426" cy="9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571" t="7333" r="22310" b="38801"/>
          <a:stretch/>
        </p:blipFill>
        <p:spPr>
          <a:xfrm>
            <a:off x="238540" y="265044"/>
            <a:ext cx="11608904" cy="6228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6919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10" t="231" r="21098" b="45324"/>
          <a:stretch/>
        </p:blipFill>
        <p:spPr>
          <a:xfrm>
            <a:off x="384313" y="291548"/>
            <a:ext cx="11595652" cy="6294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3302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245704"/>
            <a:ext cx="10836965" cy="49312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Vaginal hysterectomy (rather than Manchester repair) is now the treatment of choice for uterine prolapse.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This can be combined with an anterior or posterior repair (or both) if a cystocele or rectocele is present.</a:t>
            </a:r>
          </a:p>
        </p:txBody>
      </p:sp>
    </p:spTree>
    <p:extLst>
      <p:ext uri="{BB962C8B-B14F-4D97-AF65-F5344CB8AC3E}">
        <p14:creationId xmlns="" xmlns:p14="http://schemas.microsoft.com/office/powerpoint/2010/main" val="227790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10" t="17624" r="44442" b="26951"/>
          <a:stretch/>
        </p:blipFill>
        <p:spPr>
          <a:xfrm>
            <a:off x="2650435" y="1139687"/>
            <a:ext cx="6612834" cy="4757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642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278296"/>
            <a:ext cx="11631128" cy="643199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I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Pelvic organ prolapse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is a general term used to denote a herniation of the anterior, apical, or posterior vaginal walls into the vaginal lumen.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Treatment of pelvic organ prolapse is guided by the severity of symptoms.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Pelvic organ prolapse can be treated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non-surgically with Kegel exercises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, pelvic floor physical therapy, and biofeedback.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Vaginal pessary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 is the mainstay of nonsurgical management of pelvic organ prolapse.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896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Most likely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152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Physiotherapy in obstetrics and gynaecology By- Margaret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Polden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, &amp; Jill Mantle 2</a:t>
            </a:r>
            <a:r>
              <a:rPr lang="en-IN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edition.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9410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Uterine Prolapse 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condition refers to the bulging of or herniation of one or more pelvic organs into or out of the vagina.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Pelvic organ prolapse occur when the muscles, ligaments &amp; fascia that holds these organs in their correct positions becomes weakened.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233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6069" y="2967335"/>
            <a:ext cx="3719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Thank you…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99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Risk factors for the development of prolapse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173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Confirmed Risk Factor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Older age.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body mass index.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parity Vaginal delivery.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Constipation.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Possible Risk Factor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Intrapartum variables (long second stage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episiotomy, epidural analgesia)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abdominal pressure. </a:t>
            </a:r>
          </a:p>
          <a:p>
            <a:pPr marL="320040" lvl="0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Menopause.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28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503584"/>
            <a:ext cx="10810461" cy="56733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lack of adequate support allows the uterus to descend, it causes the vaginal vault to descend also and the vagina to invert.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After hysterectomy, some women may experience prolapse of the small intestine (</a:t>
            </a:r>
            <a:r>
              <a:rPr lang="en-I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enterocele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 or the apex of the vagina (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vaginal vault prolapse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 secondary to loss of the support structures after removal of the uterus and cervix.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a prolapse will be associated with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cystocoele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5445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2" y="1497494"/>
            <a:ext cx="9037983" cy="4810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061" y="808382"/>
            <a:ext cx="577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Normal pelvic anatomy looks like this:</a:t>
            </a:r>
          </a:p>
        </p:txBody>
      </p:sp>
    </p:spTree>
    <p:extLst>
      <p:ext uri="{BB962C8B-B14F-4D97-AF65-F5344CB8AC3E}">
        <p14:creationId xmlns="" xmlns:p14="http://schemas.microsoft.com/office/powerpoint/2010/main" val="381494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585" y="2464904"/>
            <a:ext cx="6559859" cy="3935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096" y="675860"/>
            <a:ext cx="10575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The most common types of prolapse are: 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Anterior wall prolapse (cystocele) – when the bladder bulges into the front wall of the vagina.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3657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89" y="2048141"/>
            <a:ext cx="6605882" cy="4392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2452" y="570813"/>
            <a:ext cx="9660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Posterior wall prolapse (rectocele) – when the rectum bulges into the back wall of the vagina</a:t>
            </a:r>
            <a:r>
              <a:rPr lang="en-IN" dirty="0"/>
              <a:t>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8629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32" y="2274750"/>
            <a:ext cx="5947222" cy="4583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490" y="297881"/>
            <a:ext cx="74079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Uterine prolapse – when the uterus hangs down into the vagina. Eventually the uterus may protrude outside the body. This is called a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procidentia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or third-degree prolapse.</a:t>
            </a:r>
          </a:p>
        </p:txBody>
      </p:sp>
    </p:spTree>
    <p:extLst>
      <p:ext uri="{BB962C8B-B14F-4D97-AF65-F5344CB8AC3E}">
        <p14:creationId xmlns="" xmlns:p14="http://schemas.microsoft.com/office/powerpoint/2010/main" val="51038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749</Words>
  <Application>Microsoft Office PowerPoint</Application>
  <PresentationFormat>Custom</PresentationFormat>
  <Paragraphs>74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Utero-Vaginal Prolapse</vt:lpstr>
      <vt:lpstr>Contents </vt:lpstr>
      <vt:lpstr>Uterine Prolapse </vt:lpstr>
      <vt:lpstr>Risk factors for the development of prolapse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Symptoms Attributable to Uterine Prolapse </vt:lpstr>
      <vt:lpstr>Urinary Symptoms </vt:lpstr>
      <vt:lpstr>Slide 16</vt:lpstr>
      <vt:lpstr>Slide 17</vt:lpstr>
      <vt:lpstr>Slide 18</vt:lpstr>
      <vt:lpstr>Management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Most likely Questions</vt:lpstr>
      <vt:lpstr>References 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Utero-Vaginal Prolapse</dc:title>
  <dc:creator>HP</dc:creator>
  <cp:lastModifiedBy>HP</cp:lastModifiedBy>
  <cp:revision>24</cp:revision>
  <dcterms:created xsi:type="dcterms:W3CDTF">2019-01-28T13:13:11Z</dcterms:created>
  <dcterms:modified xsi:type="dcterms:W3CDTF">2024-06-19T04:47:22Z</dcterms:modified>
</cp:coreProperties>
</file>